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9" r:id="rId11"/>
    <p:sldId id="271" r:id="rId12"/>
    <p:sldId id="272" r:id="rId13"/>
    <p:sldId id="273" r:id="rId14"/>
    <p:sldId id="274" r:id="rId15"/>
    <p:sldId id="275" r:id="rId16"/>
    <p:sldId id="276" r:id="rId17"/>
    <p:sldId id="277" r:id="rId18"/>
    <p:sldId id="278" r:id="rId19"/>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110" d="100"/>
          <a:sy n="110" d="100"/>
        </p:scale>
        <p:origin x="-96" y="15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C38C32E4-500A-4FD5-AF54-2A42FA7BE9CD}"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C38C32E4-500A-4FD5-AF54-2A42FA7BE9CD}"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C38C32E4-500A-4FD5-AF54-2A42FA7BE9CD}"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495822E-E744-48F3-9EF0-3D6B7437367C}" type="datetimeFigureOut">
              <a:rPr lang="ar-EG" smtClean="0"/>
              <a:pPr/>
              <a:t>11/01/1437</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C38C32E4-500A-4FD5-AF54-2A42FA7BE9CD}" type="slidenum">
              <a:rPr lang="ar-EG" smtClean="0"/>
              <a:pPr/>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495822E-E744-48F3-9EF0-3D6B7437367C}" type="datetimeFigureOut">
              <a:rPr lang="ar-EG" smtClean="0"/>
              <a:pPr/>
              <a:t>11/01/1437</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8C32E4-500A-4FD5-AF54-2A42FA7BE9CD}" type="slidenum">
              <a:rPr lang="ar-EG" smtClean="0"/>
              <a:pPr/>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a:t> </a:t>
            </a:r>
            <a:r>
              <a:rPr lang="en-US" dirty="0"/>
              <a:t/>
            </a:r>
            <a:br>
              <a:rPr lang="en-US" dirty="0"/>
            </a:br>
            <a:r>
              <a:rPr lang="ar-SA" b="1" dirty="0"/>
              <a:t>قانون السفن البريطاني الهندى لنقل الحجاج:</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smtClean="0"/>
              <a:t>كانت القضية المهمة التى استرعت انتباه الإدارة البريطانية في الهند من خلال التقارير التى كانت تصل إليها من القنصلية البريطانية في جدة هى تعرض حجاج الهند - منذ مغادرتهم شواطئ بلدهم الأصلي إلى مكة والمدينة المنورة وكذا رحلة العودة وهي رحلة  تستغرق حوالي سبعة شهر – إلى الاستغلال من جانب المستغلين والمخادعين والجشعين المرتبطين بسماسرة الحج، وشركات النقل، والمطوفين. </a:t>
            </a:r>
            <a:endParaRPr lang="ar-E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الاحتياطات اللازمة</a:t>
            </a:r>
            <a:endParaRPr lang="ar-EG" dirty="0"/>
          </a:p>
        </p:txBody>
      </p:sp>
      <p:sp>
        <p:nvSpPr>
          <p:cNvPr id="3" name="Content Placeholder 2"/>
          <p:cNvSpPr>
            <a:spLocks noGrp="1"/>
          </p:cNvSpPr>
          <p:nvPr>
            <p:ph idx="1"/>
          </p:nvPr>
        </p:nvSpPr>
        <p:spPr/>
        <p:txBody>
          <a:bodyPr>
            <a:normAutofit fontScale="85000" lnSpcReduction="10000"/>
          </a:bodyPr>
          <a:lstStyle/>
          <a:p>
            <a:pPr algn="just"/>
            <a:r>
              <a:rPr lang="ar-SA" dirty="0"/>
              <a:t>لا يجوز أن تقلع السفينة في عرض البحر ولا تزال حمولتها مخزنة بطريقة غير صحيحة، كما يجب تنظيف طوابق السفينة من القش أو أى مواد أخرى قابلة للاشتعال. </a:t>
            </a:r>
            <a:endParaRPr lang="en-US" dirty="0"/>
          </a:p>
          <a:p>
            <a:pPr algn="just"/>
            <a:r>
              <a:rPr lang="ar-SA" dirty="0"/>
              <a:t> 6- قبل مغادرة سفينة الركاب الميناء، يتم استدعاء الركاب ومخاطبتهم بتقديم ما بحوزتهم من أسلحة أو أى مواد قابلة للاشتعال. وفي حالة رفض أحد الركاب تسليم هذه المتعلقات التى تعرض الركاب والسفينة للخطر - يكون عرضة للعقاب. </a:t>
            </a:r>
            <a:endParaRPr lang="en-US" dirty="0"/>
          </a:p>
          <a:p>
            <a:pPr algn="just"/>
            <a:r>
              <a:rPr lang="ar-SA" dirty="0"/>
              <a:t>7- عدم استخدام وسائل الإضاءة في العنابر أو في المخازن أو بين الطوابق إلا تحت إشراف شخص جدير بالثقة، ولا يسمح لأى شخص بالقراءة وهو مضجعًا على سريرة باستخدام الإضاءة المكشوفة. كما يحظر بدقة التدخين بين الطوابق فى السفينة. </a:t>
            </a:r>
            <a:endParaRPr lang="en-US" dirty="0"/>
          </a:p>
          <a:p>
            <a:pPr algn="just"/>
            <a:r>
              <a:rPr lang="ar-SA" dirty="0"/>
              <a:t>8- لا يسمح بتناول الكحوليات في عنبر السفينة، ولكن يسمح به على سطح السفينة. </a:t>
            </a:r>
            <a:endParaRPr lang="en-US" dirty="0"/>
          </a:p>
          <a:p>
            <a:pPr algn="just"/>
            <a:r>
              <a:rPr lang="ar-SA" dirty="0"/>
              <a:t>9- عند مغادرة السفينة الميناء ينبغي على موظفي السفينة </a:t>
            </a:r>
            <a:r>
              <a:rPr lang="ar-SA" dirty="0" smtClean="0"/>
              <a:t>وأفر</a:t>
            </a:r>
            <a:r>
              <a:rPr lang="ar-EG" dirty="0" smtClean="0"/>
              <a:t>ا</a:t>
            </a:r>
            <a:r>
              <a:rPr lang="ar-SA" smtClean="0"/>
              <a:t>د </a:t>
            </a:r>
            <a:r>
              <a:rPr lang="ar-SA" dirty="0"/>
              <a:t>طاقمها تقسيم أنفسهم إلى فرق وتعيينهم على المحطاط فى حالة نشوب حريق.</a:t>
            </a:r>
            <a:r>
              <a:rPr lang="ar-SA" baseline="30000" dirty="0"/>
              <a:t>()</a:t>
            </a:r>
            <a:r>
              <a:rPr lang="ar-SA" dirty="0"/>
              <a:t> </a:t>
            </a:r>
            <a:endParaRPr lang="en-US" dirty="0"/>
          </a:p>
          <a:p>
            <a:pPr rtl="0"/>
            <a:r>
              <a:rPr lang="ar-SA" dirty="0"/>
              <a:t>() </a:t>
            </a:r>
            <a:r>
              <a:rPr lang="x-none"/>
              <a:t> Ibid, pp. 3, 4</a:t>
            </a:r>
            <a:endParaRPr lang="en-US" dirty="0"/>
          </a:p>
          <a:p>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تحديد مواسم الطقس المعتدلة</a:t>
            </a:r>
            <a:endParaRPr lang="ar-EG" dirty="0"/>
          </a:p>
        </p:txBody>
      </p:sp>
      <p:sp>
        <p:nvSpPr>
          <p:cNvPr id="3" name="Content Placeholder 2"/>
          <p:cNvSpPr>
            <a:spLocks noGrp="1"/>
          </p:cNvSpPr>
          <p:nvPr>
            <p:ph idx="1"/>
          </p:nvPr>
        </p:nvSpPr>
        <p:spPr/>
        <p:txBody>
          <a:bodyPr>
            <a:normAutofit/>
          </a:bodyPr>
          <a:lstStyle/>
          <a:p>
            <a:r>
              <a:rPr lang="ar-SA" dirty="0"/>
              <a:t>وبموجب المادة 48 من القانون البريطانى - الهندى لنقل الركاب الوطنيين تم تحديد مواسم الطقس المعتدلة والمواسم السيئة على السواحل الهندية لكى يضعها قباطنة السفن موضع الاعتبار عند إقلاعهم من الشواطئ الهندية، حيث يعلق على سطح السفينة في مكان بارز جدول يوضح فيه  المواسم الطقس المعتدلة بالشهور والأيام  ومكتوبة بالخط المائل بينما المواسم السيئة بالخط الرومان.</a:t>
            </a:r>
            <a:r>
              <a:rPr lang="ar-SA" baseline="30000" dirty="0"/>
              <a:t> ()</a:t>
            </a:r>
            <a:endParaRPr lang="en-US" dirty="0"/>
          </a:p>
          <a:p>
            <a:pPr rtl="0"/>
            <a:r>
              <a:rPr lang="ar-SA" dirty="0"/>
              <a:t>()  </a:t>
            </a:r>
            <a:r>
              <a:rPr lang="x-none"/>
              <a:t>Ibid, STATEMENT of Foul and Fair Seasons in British Indian Coasts. P. 4</a:t>
            </a:r>
            <a:endParaRPr lang="en-US" dirty="0"/>
          </a:p>
          <a:p>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نسبة الأدوية</a:t>
            </a:r>
            <a:endParaRPr lang="ar-EG" dirty="0"/>
          </a:p>
        </p:txBody>
      </p:sp>
      <p:sp>
        <p:nvSpPr>
          <p:cNvPr id="3" name="Content Placeholder 2"/>
          <p:cNvSpPr>
            <a:spLocks noGrp="1"/>
          </p:cNvSpPr>
          <p:nvPr>
            <p:ph idx="1"/>
          </p:nvPr>
        </p:nvSpPr>
        <p:spPr/>
        <p:txBody>
          <a:bodyPr/>
          <a:lstStyle/>
          <a:p>
            <a:pPr algn="just"/>
            <a:r>
              <a:rPr lang="ar-SA" dirty="0"/>
              <a:t>وحدد القانون أيضًا نسبة الأدوية المخصصة لسفينة الركاب الوطنية وتختلف هذه النسبة من سفينة إلى أخرى على حسب عدد الركاب الذين يستقلونها، وتزداد كمية الأدوية التى تحملها السفينة بمقدار 25% عندما تقطع السفينة مسافة طويلة خارج السواحل الهندية إلى أى ميناء على البحر الأحمر. </a:t>
            </a:r>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إمداد السفن </a:t>
            </a:r>
            <a:r>
              <a:rPr lang="ar-SA" dirty="0" smtClean="0"/>
              <a:t>بالإمدادات الكافية</a:t>
            </a:r>
            <a:endParaRPr lang="ar-EG" dirty="0"/>
          </a:p>
        </p:txBody>
      </p:sp>
      <p:sp>
        <p:nvSpPr>
          <p:cNvPr id="3" name="Content Placeholder 2"/>
          <p:cNvSpPr>
            <a:spLocks noGrp="1"/>
          </p:cNvSpPr>
          <p:nvPr>
            <p:ph idx="1"/>
          </p:nvPr>
        </p:nvSpPr>
        <p:spPr/>
        <p:txBody>
          <a:bodyPr>
            <a:normAutofit fontScale="92500"/>
          </a:bodyPr>
          <a:lstStyle/>
          <a:p>
            <a:pPr algn="just"/>
            <a:r>
              <a:rPr lang="ar-SA" dirty="0"/>
              <a:t>وركز القانون على ضرورة إمداد السفن التى تقوم برحلة طويلة بالإمدادات الكافية، وأعطى القانون الضابط الذى يمنح شهادة المرور للسفن سلطة التحقق من وجود إمدادات كافية على متن السفينة تكفى المدة التى تستغرقها الرحلة، كما ترك له سلطة تقدير المدة التى تستغرقها الرحلة، ولكن السلطة التقديرية التى منحت له جعلته خاضعًا لسيطرة الحكومة المحلية، أى أن الأخيرة هى التى تعطيه المدة التى ينبغي أن تستغرقها رحلة معينة. كما صدرت التعليمات إليه أى ضابط منح شهادات المرور للسفن – بالإصرار على أن كل سفينة ركاب وطنية يوجد بها على الأقل أربعة عوامات أو سترة نجاة مع ما يكفي من الحبال.</a:t>
            </a:r>
            <a:r>
              <a:rPr lang="ar-SA" baseline="30000" dirty="0"/>
              <a:t> ()</a:t>
            </a:r>
            <a:endParaRPr lang="en-US" dirty="0"/>
          </a:p>
          <a:p>
            <a:pPr rtl="0"/>
            <a:r>
              <a:rPr lang="ar-SA" dirty="0"/>
              <a:t>() </a:t>
            </a:r>
            <a:r>
              <a:rPr lang="x-none"/>
              <a:t> Ibid, Inclosure 4, in No. 1, Mr. Batten to the Secretary to the Government of Madras, Simla, August 8, 1877, p. 8</a:t>
            </a:r>
            <a:endParaRPr lang="en-US" dirty="0"/>
          </a:p>
          <a:p>
            <a:endParaRPr lang="ar-E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نقل البضائع</a:t>
            </a:r>
            <a:endParaRPr lang="ar-EG" dirty="0"/>
          </a:p>
        </p:txBody>
      </p:sp>
      <p:sp>
        <p:nvSpPr>
          <p:cNvPr id="3" name="Content Placeholder 2"/>
          <p:cNvSpPr>
            <a:spLocks noGrp="1"/>
          </p:cNvSpPr>
          <p:nvPr>
            <p:ph idx="1"/>
          </p:nvPr>
        </p:nvSpPr>
        <p:spPr/>
        <p:txBody>
          <a:bodyPr/>
          <a:lstStyle/>
          <a:p>
            <a:pPr algn="just"/>
            <a:r>
              <a:rPr lang="ar-SA" dirty="0"/>
              <a:t>وحظر القانون البريطاني -  الهندى في بعض الحالات نقل البضائع على متن سفن نقل الحجاج. إلا أنه ترك للضابط الذى يمنح شهادة المرور للسفن السلطة التقديرية، بمعنى إذا رأى أن طريقة تخزين البضائع ونوعيتها وكميتها تضر بصحة وسلامة الحجاج ففى هذه الحالة يرفض منح السفينة شهادة المرور.</a:t>
            </a:r>
            <a:endParaRPr lang="ar-EG"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استنتاج </a:t>
            </a:r>
            <a:endParaRPr lang="ar-EG" dirty="0"/>
          </a:p>
        </p:txBody>
      </p:sp>
      <p:sp>
        <p:nvSpPr>
          <p:cNvPr id="3" name="Content Placeholder 2"/>
          <p:cNvSpPr>
            <a:spLocks noGrp="1"/>
          </p:cNvSpPr>
          <p:nvPr>
            <p:ph idx="1"/>
          </p:nvPr>
        </p:nvSpPr>
        <p:spPr/>
        <p:txBody>
          <a:bodyPr/>
          <a:lstStyle/>
          <a:p>
            <a:pPr algn="just"/>
            <a:r>
              <a:rPr lang="ar-SA" dirty="0"/>
              <a:t>وهكذا يتبين من خلال ما ورد فى قانون الركاب الوطنيين البريطاني -  الهندى أنه وضع من أجل تنظيم عمليات نقل الركاب على متن السفن الهندية، وتوفير كافة احتياجات السفينة والركاب من وقود وطعام ومياه صالحة للشرب وأدوية طبية، وأدوات لمكافحة الحريق  من أجل أمن وسلامة ركاب هذه السفن، كما ترتب على هذا التنظيم راحة لملاك السفن والقباطنة، كما حمى الحجاج من استغلال ومؤامرات المضاربين وسماسر الحج في الهند.</a:t>
            </a:r>
            <a:endParaRPr lang="ar-E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قانون السفن البريطاني</a:t>
            </a:r>
            <a:r>
              <a:rPr lang="ar-EG" dirty="0" smtClean="0"/>
              <a:t> سارى المفعول </a:t>
            </a:r>
            <a:endParaRPr lang="ar-EG" dirty="0"/>
          </a:p>
        </p:txBody>
      </p:sp>
      <p:sp>
        <p:nvSpPr>
          <p:cNvPr id="3" name="Content Placeholder 2"/>
          <p:cNvSpPr>
            <a:spLocks noGrp="1"/>
          </p:cNvSpPr>
          <p:nvPr>
            <p:ph idx="1"/>
          </p:nvPr>
        </p:nvSpPr>
        <p:spPr/>
        <p:txBody>
          <a:bodyPr>
            <a:normAutofit/>
          </a:bodyPr>
          <a:lstStyle/>
          <a:p>
            <a:pPr algn="just"/>
            <a:r>
              <a:rPr lang="ar-SA" dirty="0"/>
              <a:t>وأصبح قانون السفن البريطاني -  الهندى لنقل الحجاج الوطنيين إلى مكة المكرمة سارى المفعول بين الهند وجدة وعدن، كما أن هذه السفن التى تقل حجاج الهند والخليج  العربي وجزر الهند الشرقية  قبل التوجه إلى جدة ينبغي عليها التوقف في ميناء عدن، لمراجعة عدد الركاب بعناية، وفرض عقوبة على السفن التى تحمل أكثر مما يسمح به القانون. وإن كانت سفن نقل حجاج مسلمى الهند أحيانًا كانت مضطرة من جدة إلى الهند أن تأخذ عدد زائد من الركاب من جدة بسبب ازدحام هؤلاء الحجاج في الميناء ورغبتهم العودة في أقرب وقت إلى أوطانهم بعد أداء مناسك الحج.</a:t>
            </a:r>
            <a:r>
              <a:rPr lang="ar-SA" baseline="30000" dirty="0"/>
              <a:t>(</a:t>
            </a:r>
            <a:endParaRPr lang="ar-E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الدكتور ديكسون</a:t>
            </a:r>
            <a:endParaRPr lang="ar-EG" dirty="0"/>
          </a:p>
        </p:txBody>
      </p:sp>
      <p:sp>
        <p:nvSpPr>
          <p:cNvPr id="3" name="Content Placeholder 2"/>
          <p:cNvSpPr>
            <a:spLocks noGrp="1"/>
          </p:cNvSpPr>
          <p:nvPr>
            <p:ph idx="1"/>
          </p:nvPr>
        </p:nvSpPr>
        <p:spPr/>
        <p:txBody>
          <a:bodyPr>
            <a:normAutofit/>
          </a:bodyPr>
          <a:lstStyle/>
          <a:p>
            <a:pPr algn="just"/>
            <a:r>
              <a:rPr lang="ar-SA" dirty="0"/>
              <a:t>وقد طلب الدكتور ديكسون</a:t>
            </a:r>
            <a:r>
              <a:rPr lang="en-US" dirty="0"/>
              <a:t> Dr. Dickson </a:t>
            </a:r>
            <a:r>
              <a:rPr lang="ar-SA" dirty="0"/>
              <a:t>المندوب البريطانى في مجلس الصحة العثمانى نسخة من قانون السفن البريطاني- الهندى، ففى رسالته التى بعثها إلى سير اوستن هنرى ليارد </a:t>
            </a:r>
            <a:r>
              <a:rPr lang="en-US" dirty="0"/>
              <a:t>Sr. Austen Henry Layard </a:t>
            </a:r>
            <a:r>
              <a:rPr lang="ar-SA" dirty="0"/>
              <a:t> السفير البريطانى في القسطنطينية ( 1877- 1880م ) والتي أشار فيها إلى أن قانون السفن البريطاني - الهندى صدر في الوقت الذى كانت فيه القوانين العثمانية القديمة لا يزال سارى العمل بها، ومن ثم لم تعد فى وئام مع هذا القانون، ويمكن أن تجعل سفن نقل حجاج مسلمى الهند وهى فى عرض البحر عائدة إلى الهند عرضة لعقوبات </a:t>
            </a:r>
            <a:r>
              <a:rPr lang="ar-SA" dirty="0" smtClean="0"/>
              <a:t>شديدة</a:t>
            </a:r>
            <a:r>
              <a:rPr lang="ar-EG" dirty="0" smtClean="0"/>
              <a:t>. </a:t>
            </a:r>
            <a:endParaRPr lang="ar-E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تقديم كافة التسهيلات لركاب السفن الوطنية</a:t>
            </a:r>
            <a:endParaRPr lang="ar-EG" dirty="0"/>
          </a:p>
        </p:txBody>
      </p:sp>
      <p:sp>
        <p:nvSpPr>
          <p:cNvPr id="3" name="Content Placeholder 2"/>
          <p:cNvSpPr>
            <a:spLocks noGrp="1"/>
          </p:cNvSpPr>
          <p:nvPr>
            <p:ph idx="1"/>
          </p:nvPr>
        </p:nvSpPr>
        <p:spPr/>
        <p:txBody>
          <a:bodyPr>
            <a:normAutofit lnSpcReduction="10000"/>
          </a:bodyPr>
          <a:lstStyle/>
          <a:p>
            <a:r>
              <a:rPr lang="ar-SA" dirty="0" smtClean="0"/>
              <a:t>ومن أجل الحيلولة دون تعرض هذه السفن إلى تكبد أية غرامات، طلب الدكتور ديكسون من وزارة الخارجية البريطانية في ديسمبر عام 1877م ضرورة إصدار تعليمات إلى وكلاء وممثلي القنصلية البريطانية في البحر الأحمر بتقديم كافة التسهيلات لركاب السفن الوطنية وفقًا للقانون البريطاني - الهندى الجديد، كما التمس منها تزويده بنصف دستة مطبوعة من هذا القانون  لتوزيعها على ممثلى الصحة العثمانيين في البحر الأحمر.</a:t>
            </a:r>
            <a:r>
              <a:rPr lang="ar-SA" baseline="30000" dirty="0" smtClean="0"/>
              <a:t>()</a:t>
            </a:r>
            <a:r>
              <a:rPr lang="ar-SA" dirty="0" smtClean="0"/>
              <a:t> وقد أرسلت الخارجية البريطانية النسخ المطلوبة من القانون المذكور لاستخدام الدكتور ديكسون، وطلبت منه إبلاغها بإمكانية الدولة العثمانية إصدار تشريعات جديدة لتنظيم مرور الحجاج من وإلى مكة المكرمة.</a:t>
            </a:r>
            <a:r>
              <a:rPr lang="en-US" dirty="0" smtClean="0"/>
              <a:t> </a:t>
            </a:r>
            <a:r>
              <a:rPr lang="ar-SA" dirty="0" smtClean="0"/>
              <a:t>()  </a:t>
            </a:r>
            <a:r>
              <a:rPr lang="x-none" smtClean="0"/>
              <a:t>Ibid, Inclosure in No. 6 Dr. Dickson to Mr. Layard Constantinople, 5th Dec. 1877, p. 12</a:t>
            </a:r>
            <a:endParaRPr lang="en-US" dirty="0" smtClean="0"/>
          </a:p>
          <a:p>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السماسرة والمضاربين</a:t>
            </a:r>
            <a:endParaRPr lang="ar-EG" dirty="0"/>
          </a:p>
        </p:txBody>
      </p:sp>
      <p:sp>
        <p:nvSpPr>
          <p:cNvPr id="3" name="Content Placeholder 2"/>
          <p:cNvSpPr>
            <a:spLocks noGrp="1"/>
          </p:cNvSpPr>
          <p:nvPr>
            <p:ph idx="1"/>
          </p:nvPr>
        </p:nvSpPr>
        <p:spPr/>
        <p:txBody>
          <a:bodyPr>
            <a:normAutofit/>
          </a:bodyPr>
          <a:lstStyle/>
          <a:p>
            <a:pPr algn="just"/>
            <a:r>
              <a:rPr lang="ar-SA" dirty="0"/>
              <a:t>فقد كان هؤلاء الحجاج يواجهون منذ الوهلة الأولى في ميناء المغادرة بالسماسرة ووكلائهم، والمضاربين الذين يشترون تذاكر سفن نقل الحجاج بأسعار رخيصة، ثم يتولون هم بيعها للحجاج، ويحققون نسبة أرباح مابين 50 إلى 200 فى المائة زيادة عن المبالغ التى دفعوها لهذه السفن. وبعد أن يصعد الحجاج إلى السفينة يتم معاملتهم بغلظة شديدة، وفي كثير من الأحيان كان هؤلاء السماسرة والمضاربين يقومون بتهريب عدد من الحجاج فى السفينة أكثر من العدد المسموح به قانونًا. كما يقوموا برشوة البحارة، حيث يحملون الحجاج في قوارب شراعية فى انتظار السفينة على مسافة بعيدة من الشاطئ، ويجبرون هؤلاء البحارة بإركابهم فى السفينة التى هي مزدحمة بالركاب بما فيه الكفاية.</a:t>
            </a:r>
            <a:endParaRPr lang="ar-E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الأخطار التى يتعرض لها الحجاج </a:t>
            </a:r>
            <a:endParaRPr lang="ar-EG" dirty="0"/>
          </a:p>
        </p:txBody>
      </p:sp>
      <p:sp>
        <p:nvSpPr>
          <p:cNvPr id="3" name="Content Placeholder 2"/>
          <p:cNvSpPr>
            <a:spLocks noGrp="1"/>
          </p:cNvSpPr>
          <p:nvPr>
            <p:ph idx="1"/>
          </p:nvPr>
        </p:nvSpPr>
        <p:spPr/>
        <p:txBody>
          <a:bodyPr>
            <a:normAutofit/>
          </a:bodyPr>
          <a:lstStyle/>
          <a:p>
            <a:endParaRPr lang="ar-EG" dirty="0" smtClean="0"/>
          </a:p>
          <a:p>
            <a:pPr algn="just"/>
            <a:r>
              <a:rPr lang="ar-SA" dirty="0" smtClean="0"/>
              <a:t>وهكذا أصبح واضحًا للإدارة البريطانية في الهند مدى الأخطار التى يتعرض إليها هؤلاء الحجاج بسبب هذا السلوك الذى يمارسه السماسرة والمضاربين ومن على شاكلتهم، علاوة على أخطار العواصف التى يمكن ان تتعرض إليها السفينة، وخطر الأمراض المعدية بسبب الازدحام الشديد أثناء الرحلة الطويلة، والحرارة الشديدة والهواء غير النقي، وعدم وجود إمدادات كافية من الطعام والمياه الصالحة للشرب.  </a:t>
            </a:r>
            <a:endParaRPr lang="en-US" dirty="0"/>
          </a:p>
          <a:p>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قانون السفن البريطانى الهندى لنقل الركاب الوطنيين</a:t>
            </a:r>
            <a:endParaRPr lang="ar-EG" dirty="0"/>
          </a:p>
        </p:txBody>
      </p:sp>
      <p:sp>
        <p:nvSpPr>
          <p:cNvPr id="3" name="Content Placeholder 2"/>
          <p:cNvSpPr>
            <a:spLocks noGrp="1"/>
          </p:cNvSpPr>
          <p:nvPr>
            <p:ph idx="1"/>
          </p:nvPr>
        </p:nvSpPr>
        <p:spPr/>
        <p:txBody>
          <a:bodyPr>
            <a:normAutofit/>
          </a:bodyPr>
          <a:lstStyle/>
          <a:p>
            <a:r>
              <a:rPr lang="ar-SA" dirty="0"/>
              <a:t>ومن هنا أصدرت حكومة الهند البريطانية في عام 1876م قانونًا يعرف باسم قانون السفن البريطانى الهندى لنقل الركاب الوطنيين، ففى برقية من من حاكم عام الهند إلى اللورد سالزبري في أغسطس عام 1877م بيّن له فيها أن قانون سفن الركاب الوطنيين قد صدر وتم فرضه على جميع السفن دون استثناء.</a:t>
            </a:r>
            <a:r>
              <a:rPr lang="ar-SA" baseline="30000" dirty="0"/>
              <a:t> ()</a:t>
            </a:r>
            <a:r>
              <a:rPr lang="ar-SA" dirty="0"/>
              <a:t> كما أبلغت حكومة الهند إدارة الإيرادات والزراعة والتجارة بالهند، بضرورة تنفيذ هذا القانون من تاريخ الإخطار.</a:t>
            </a:r>
            <a:r>
              <a:rPr lang="ar-SA" baseline="30000" dirty="0"/>
              <a:t> </a:t>
            </a:r>
            <a:r>
              <a:rPr lang="ar-SA" dirty="0"/>
              <a:t>()  </a:t>
            </a:r>
            <a:r>
              <a:rPr lang="x-none"/>
              <a:t>F.O 424 – 65 , Further Correspondence respecting Turkish Regulations For Pilgrim Traffic. No. 1 Sir L. Mallet to Lord Tenterden , India Office, 11</a:t>
            </a:r>
            <a:r>
              <a:rPr lang="x-none" baseline="30000"/>
              <a:t>th</a:t>
            </a:r>
            <a:r>
              <a:rPr lang="x-none"/>
              <a:t> Oct. 1877 , p. 1</a:t>
            </a:r>
            <a:endParaRPr lang="en-US" dirty="0"/>
          </a:p>
          <a:p>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تزويد السفن بالوقود والمياه العذبة والغذاء،</a:t>
            </a:r>
            <a:endParaRPr lang="ar-EG" dirty="0"/>
          </a:p>
        </p:txBody>
      </p:sp>
      <p:sp>
        <p:nvSpPr>
          <p:cNvPr id="3" name="Content Placeholder 2"/>
          <p:cNvSpPr>
            <a:spLocks noGrp="1"/>
          </p:cNvSpPr>
          <p:nvPr>
            <p:ph idx="1"/>
          </p:nvPr>
        </p:nvSpPr>
        <p:spPr/>
        <p:txBody>
          <a:bodyPr/>
          <a:lstStyle/>
          <a:p>
            <a:r>
              <a:rPr lang="ar-SA" dirty="0"/>
              <a:t>تضمن هذا القانون أحكام تتعلق بتزويد السفن بالوقود والمياه العذبة والغذاء، والأدوية الطبية ووسائل الإنقاذ، وأدوات الملاحة، واحتياطات ضد الحريق، وتعليمات تتعلق بمواسم الطقس المعتدلة والسيئة على السواحل الهندية . فقد أوضحت الوثائق البريطانية مقدار ما يحتاجه الحجاج  يوميًا من هذه الحاجات الضرورية له، فتشير إحدى الوثائق.</a:t>
            </a:r>
            <a:r>
              <a:rPr lang="ar-SA" baseline="30000" dirty="0"/>
              <a:t> ()</a:t>
            </a:r>
            <a:r>
              <a:rPr lang="ar-SA" dirty="0"/>
              <a:t> أن كل سفينة ينبغى عليها أن توفر يوميًا لكل حاج احتياجاته من الوقود والمياه الصالحة للشرب والغذاء والأدوية</a:t>
            </a:r>
            <a:r>
              <a:rPr lang="en-US" dirty="0" smtClean="0"/>
              <a:t> </a:t>
            </a:r>
            <a:r>
              <a:rPr lang="ar-SA" dirty="0"/>
              <a:t>() </a:t>
            </a:r>
            <a:r>
              <a:rPr lang="x-none"/>
              <a:t> Ibid, p. 2</a:t>
            </a:r>
            <a:endParaRPr lang="en-US" dirty="0"/>
          </a:p>
          <a:p>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a:t>
            </a:r>
            <a:r>
              <a:rPr lang="ar-SA" dirty="0" smtClean="0"/>
              <a:t>لأدوات الطبية</a:t>
            </a:r>
            <a:endParaRPr lang="ar-EG" dirty="0"/>
          </a:p>
        </p:txBody>
      </p:sp>
      <p:sp>
        <p:nvSpPr>
          <p:cNvPr id="3" name="Content Placeholder 2"/>
          <p:cNvSpPr>
            <a:spLocks noGrp="1"/>
          </p:cNvSpPr>
          <p:nvPr>
            <p:ph idx="1"/>
          </p:nvPr>
        </p:nvSpPr>
        <p:spPr/>
        <p:txBody>
          <a:bodyPr>
            <a:normAutofit lnSpcReduction="10000"/>
          </a:bodyPr>
          <a:lstStyle/>
          <a:p>
            <a:pPr algn="just"/>
            <a:r>
              <a:rPr lang="ar-SA" dirty="0" smtClean="0"/>
              <a:t>أما بالنسبة للأدوات الطبية والمستلزمات الأخرى للحفاظ على الصحة العامة واللياقة البدنية، فإن قانون السفن البريطاني – الهندي لنقل الركاب الوطنيين أكد على أن كل سفينة ركاب وطنية قبل أن تمنح شهادة صحية بالإبحار بالركاب ، يجب أن يكون على متنها  أدوية وأجهزة للجراحة إذا كان على متنها ركاب مصابين، وكتابة تعليمات تتعلق بالحفاظ على الصحة العامة، تكون مطبوعة باللغة التى يجيدها القبطان والضباط الآخرين بالسفينة، كما يجب أن تزود السفن بإمدادات كافية من السوائل والمساحيق الطبية المعقمة. وأن كل سفينة ركاب وطنية على متنها 100 راكب ينبغي أن تخصص حجرة مناسبة تستخدم كمستشفي لعزل الأشخاص الذين يتعرضون لهجوم مرض معد.</a:t>
            </a:r>
            <a:r>
              <a:rPr lang="ar-SA" baseline="30000" dirty="0" smtClean="0"/>
              <a:t> ()</a:t>
            </a:r>
            <a:endParaRPr lang="en-US" dirty="0" smtClean="0"/>
          </a:p>
          <a:p>
            <a:pPr algn="just" rtl="0"/>
            <a:r>
              <a:rPr lang="ar-SA" dirty="0" smtClean="0"/>
              <a:t>() </a:t>
            </a:r>
            <a:r>
              <a:rPr lang="x-none" smtClean="0"/>
              <a:t> Ibid, p. 3</a:t>
            </a:r>
            <a:endParaRPr lang="en-US" dirty="0" smtClean="0"/>
          </a:p>
          <a:p>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دورات المياه </a:t>
            </a:r>
            <a:endParaRPr lang="ar-EG" dirty="0"/>
          </a:p>
        </p:txBody>
      </p:sp>
      <p:sp>
        <p:nvSpPr>
          <p:cNvPr id="3" name="Content Placeholder 2"/>
          <p:cNvSpPr>
            <a:spLocks noGrp="1"/>
          </p:cNvSpPr>
          <p:nvPr>
            <p:ph idx="1"/>
          </p:nvPr>
        </p:nvSpPr>
        <p:spPr/>
        <p:txBody>
          <a:bodyPr>
            <a:normAutofit/>
          </a:bodyPr>
          <a:lstStyle/>
          <a:p>
            <a:pPr algn="just"/>
            <a:r>
              <a:rPr lang="ar-SA" dirty="0"/>
              <a:t>وأن تزود سفن الركاب بدورتين مياه على الأقل، ومكانيين مخصصين للاستحمام ، ويكونوا فى مكان بعيد عن الأنظار والوصول إليهم بسهولة، وعلى أن يكون دورة المياه الواحدة تكفى على الاقل 100 راكب، وأن تخصص دورة مياه واحدة على الاقل وفي مكان بعيد عن الأنظار وذلك لاستخدام النساء، إذا كانت السفينة تحمل نساءً من بين الركاب بصرف النظر عن نسبتهم إلى الرجال. وأن يوجد بالسفينة مكان مخصص للماشية بعيدًا عن إزعاج الركاب، وأن يكون بالسفن على الأقل مطبخ واحد وقدور للطبخ مغطاة بشكل صحيح.</a:t>
            </a:r>
            <a:r>
              <a:rPr lang="ar-SA" baseline="30000" dirty="0"/>
              <a:t> ()</a:t>
            </a:r>
            <a:endParaRPr lang="en-US" dirty="0"/>
          </a:p>
          <a:p>
            <a:pPr rtl="0"/>
            <a:r>
              <a:rPr lang="ar-SA" dirty="0"/>
              <a:t>() </a:t>
            </a:r>
            <a:r>
              <a:rPr lang="x-none"/>
              <a:t> Ibid</a:t>
            </a:r>
            <a:endParaRPr lang="en-US" dirty="0"/>
          </a:p>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smtClean="0"/>
              <a:t>قوارب النجاة والمراسي وأدوات لأغراض الملاحة</a:t>
            </a:r>
            <a:endParaRPr lang="ar-EG" dirty="0"/>
          </a:p>
        </p:txBody>
      </p:sp>
      <p:sp>
        <p:nvSpPr>
          <p:cNvPr id="3" name="Content Placeholder 2"/>
          <p:cNvSpPr>
            <a:spLocks noGrp="1"/>
          </p:cNvSpPr>
          <p:nvPr>
            <p:ph idx="1"/>
          </p:nvPr>
        </p:nvSpPr>
        <p:spPr/>
        <p:txBody>
          <a:bodyPr/>
          <a:lstStyle/>
          <a:p>
            <a:pPr algn="just"/>
            <a:r>
              <a:rPr lang="ar-SA" dirty="0"/>
              <a:t>وأشار القانون إلى ضرورة أن تزود السفن بقوارب النجاة والمراسي وأدوات لأغراض الملاحة مثل البوصلة، بحيث لا يقل فى كل سفينة عن بوصلتين من النوع الجيد، وإذا كانت السفينة مصنوعة من الحديد فيجب التأكيد على اتجاه البوصلة عند كل نقطة، ويتم تسجيل ذلك فى كتاب، وأن كل سفينة على وشك الاقلاع يجب أن تكون مزودة برسوم بيانية مناسبة، وألا يقل مقياس الضغط الجوى فى السفينة عن ثلاثة باروميتر إذا كانت حمولتها تزيد عن 240 طنًا.</a:t>
            </a:r>
            <a:endParaRPr lang="ar-E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الاحتياطات اللازمة ضد الحريق</a:t>
            </a:r>
            <a:endParaRPr lang="ar-EG" dirty="0"/>
          </a:p>
        </p:txBody>
      </p:sp>
      <p:sp>
        <p:nvSpPr>
          <p:cNvPr id="3" name="Content Placeholder 2"/>
          <p:cNvSpPr>
            <a:spLocks noGrp="1"/>
          </p:cNvSpPr>
          <p:nvPr>
            <p:ph idx="1"/>
          </p:nvPr>
        </p:nvSpPr>
        <p:spPr/>
        <p:txBody>
          <a:bodyPr>
            <a:normAutofit lnSpcReduction="10000"/>
          </a:bodyPr>
          <a:lstStyle/>
          <a:p>
            <a:pPr algn="just"/>
            <a:r>
              <a:rPr lang="ar-SA" dirty="0" smtClean="0"/>
              <a:t>ونص قانون الركاب الوطنيين على ضرورة اتخاذ سفن الركاب الاحتياطات اللازمة ضد الحريق، والتى تتمثل فيما يلي : </a:t>
            </a:r>
            <a:endParaRPr lang="en-US" dirty="0" smtClean="0"/>
          </a:p>
          <a:p>
            <a:pPr algn="just"/>
            <a:r>
              <a:rPr lang="ar-SA" dirty="0" smtClean="0"/>
              <a:t>1- تزود الباخرة بخراطيم  كافية للوصول إلى محركاتها. </a:t>
            </a:r>
            <a:endParaRPr lang="en-US" dirty="0" smtClean="0"/>
          </a:p>
          <a:p>
            <a:pPr algn="just"/>
            <a:r>
              <a:rPr lang="ar-SA" dirty="0" smtClean="0"/>
              <a:t>2- وإذا كانت السفينة شراعية فيجب أن تزود بطفاية حريق أو مضخة متحركة قوية مع خرطوم، وإذا كانت حمولة السفينة تتجاوز 80 طن يتزود بمضخة ثانية قوية مع خرطوم. </a:t>
            </a:r>
            <a:endParaRPr lang="en-US" dirty="0" smtClean="0"/>
          </a:p>
          <a:p>
            <a:pPr algn="just"/>
            <a:r>
              <a:rPr lang="ar-SA" dirty="0" smtClean="0"/>
              <a:t>3- أن تزود كل السفينة بثلاثة طفايات للحريق لكل 100 طن إلى 600 طن . </a:t>
            </a:r>
            <a:endParaRPr lang="en-US" dirty="0" smtClean="0"/>
          </a:p>
          <a:p>
            <a:pPr algn="just"/>
            <a:r>
              <a:rPr lang="ar-SA" dirty="0" smtClean="0"/>
              <a:t>4- أن توضع طفايات الحريق بالسفينة تحت إمرة أحد الموظفيين الرئيسين بالسفينة ونجار السفينة، مع ضرورة  وجود  الجرادل أو الدلوات وغيرها من أدوات إطفاء الحريق</a:t>
            </a:r>
            <a:endParaRPr lang="ar-EG"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102</TotalTime>
  <Words>1740</Words>
  <Application>Microsoft Office PowerPoint</Application>
  <PresentationFormat>On-screen Show (4:3)</PresentationFormat>
  <Paragraphs>50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قانون السفن البريطاني الهندى لنقل الحجاج: </vt:lpstr>
      <vt:lpstr>السماسرة والمضاربين</vt:lpstr>
      <vt:lpstr>الأخطار التى يتعرض لها الحجاج </vt:lpstr>
      <vt:lpstr>قانون السفن البريطانى الهندى لنقل الركاب الوطنيين</vt:lpstr>
      <vt:lpstr>تزويد السفن بالوقود والمياه العذبة والغذاء،</vt:lpstr>
      <vt:lpstr>الأدوات الطبية</vt:lpstr>
      <vt:lpstr>دورات المياه </vt:lpstr>
      <vt:lpstr>قوارب النجاة والمراسي وأدوات لأغراض الملاحة</vt:lpstr>
      <vt:lpstr>الاحتياطات اللازمة ضد الحريق</vt:lpstr>
      <vt:lpstr>الاحتياطات اللازمة</vt:lpstr>
      <vt:lpstr>تحديد مواسم الطقس المعتدلة</vt:lpstr>
      <vt:lpstr>نسبة الأدوية</vt:lpstr>
      <vt:lpstr>إمداد السفن بالإمدادات الكافية</vt:lpstr>
      <vt:lpstr>نقل البضائع</vt:lpstr>
      <vt:lpstr>استنتاج </vt:lpstr>
      <vt:lpstr>قانون السفن البريطاني سارى المفعول </vt:lpstr>
      <vt:lpstr>الدكتور ديكسون</vt:lpstr>
      <vt:lpstr>تقديم كافة التسهيلات لركاب السفن الوطنية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السفن البريطاني الهندى لنقل الحجاج:</dc:title>
  <dc:creator>m</dc:creator>
  <cp:lastModifiedBy>m</cp:lastModifiedBy>
  <cp:revision>4</cp:revision>
  <dcterms:created xsi:type="dcterms:W3CDTF">2015-10-23T17:18:56Z</dcterms:created>
  <dcterms:modified xsi:type="dcterms:W3CDTF">2015-10-24T09:31:05Z</dcterms:modified>
</cp:coreProperties>
</file>